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Montserrat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Permanent Marker"/>
      <p:regular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F272F1D-C3BF-430F-AB32-509B740B94C2}">
  <a:tblStyle styleId="{1F272F1D-C3BF-430F-AB32-509B740B94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5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7.xml"/><Relationship Id="rId35" Type="http://schemas.openxmlformats.org/officeDocument/2006/relationships/font" Target="fonts/Lato-bold.fntdata"/><Relationship Id="rId12" Type="http://schemas.openxmlformats.org/officeDocument/2006/relationships/slide" Target="slides/slide6.xml"/><Relationship Id="rId34" Type="http://schemas.openxmlformats.org/officeDocument/2006/relationships/font" Target="fonts/Lato-regular.fntdata"/><Relationship Id="rId15" Type="http://schemas.openxmlformats.org/officeDocument/2006/relationships/slide" Target="slides/slide9.xml"/><Relationship Id="rId37" Type="http://schemas.openxmlformats.org/officeDocument/2006/relationships/font" Target="fonts/Lato-boldItalic.fntdata"/><Relationship Id="rId14" Type="http://schemas.openxmlformats.org/officeDocument/2006/relationships/slide" Target="slides/slide8.xml"/><Relationship Id="rId36" Type="http://schemas.openxmlformats.org/officeDocument/2006/relationships/font" Target="fonts/Lato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PermanentMarker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56d1f257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56d1f257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456d1f257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456d1f257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56d1f257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56d1f257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456d1f257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456d1f257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456d1f257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456d1f257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456d1f257b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456d1f257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566e6a62c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566e6a62c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4566e6a62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4566e6a62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4566e6a62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4566e6a62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4566e6a62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4566e6a62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456d1f257b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456d1f257b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446ec6d88d_1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446ec6d88d_1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4566e6a62c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4566e6a62c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446ec6d88d_1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446ec6d88d_1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566e6a6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4566e6a6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46ec6d88d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46ec6d88d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566e6a62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566e6a62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566e6a62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566e6a62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4566e6a62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4566e6a62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kayoxity/MCQ-Portal/blob/master/README.md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ermanent Marker"/>
                <a:ea typeface="Permanent Marker"/>
                <a:cs typeface="Permanent Marker"/>
                <a:sym typeface="Permanent Marker"/>
              </a:rPr>
              <a:t>Multiple</a:t>
            </a:r>
            <a:endParaRPr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ermanent Marker"/>
                <a:ea typeface="Permanent Marker"/>
                <a:cs typeface="Permanent Marker"/>
                <a:sym typeface="Permanent Marker"/>
              </a:rPr>
              <a:t>Choice</a:t>
            </a:r>
            <a:endParaRPr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ermanent Marker"/>
                <a:ea typeface="Permanent Marker"/>
                <a:cs typeface="Permanent Marker"/>
                <a:sym typeface="Permanent Marker"/>
              </a:rPr>
              <a:t>Questions</a:t>
            </a:r>
            <a:endParaRPr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Group Number :-  1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6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2775" y="393762"/>
            <a:ext cx="7340353" cy="415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2" name="Google Shape;2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500" y="311600"/>
            <a:ext cx="7849098" cy="42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8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8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177" y="285713"/>
            <a:ext cx="7473049" cy="4572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9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299" y="152425"/>
            <a:ext cx="6334124" cy="473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3" name="Google Shape;31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299" y="169900"/>
            <a:ext cx="7473049" cy="480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1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0174" y="189575"/>
            <a:ext cx="7411799" cy="476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Description</a:t>
            </a:r>
            <a:endParaRPr/>
          </a:p>
        </p:txBody>
      </p:sp>
      <p:sp>
        <p:nvSpPr>
          <p:cNvPr id="326" name="Google Shape;326;p32"/>
          <p:cNvSpPr txBox="1"/>
          <p:nvPr>
            <p:ph idx="1" type="body"/>
          </p:nvPr>
        </p:nvSpPr>
        <p:spPr>
          <a:xfrm>
            <a:off x="1297500" y="1120850"/>
            <a:ext cx="72864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FFFFFF"/>
                </a:solidFill>
              </a:rPr>
              <a:t>Operating Environment</a:t>
            </a:r>
            <a:endParaRPr b="1" sz="1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FFFFFF"/>
                </a:solidFill>
              </a:rPr>
              <a:t> </a:t>
            </a:r>
            <a:r>
              <a:rPr lang="en-GB" sz="1200">
                <a:solidFill>
                  <a:srgbClr val="FFFFFF"/>
                </a:solidFill>
              </a:rPr>
              <a:t>This software is OS independent software. </a:t>
            </a:r>
            <a:endParaRPr sz="12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It is browser dependent software in which user needs to make sure that JavaScript is enabled in the browser 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327" name="Google Shape;327;p3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28" name="Google Shape;328;p32"/>
          <p:cNvSpPr txBox="1"/>
          <p:nvPr/>
        </p:nvSpPr>
        <p:spPr>
          <a:xfrm>
            <a:off x="1258050" y="2622147"/>
            <a:ext cx="6627900" cy="19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User Documentation</a:t>
            </a:r>
            <a:endParaRPr b="1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</a:rPr>
              <a:t> </a:t>
            </a:r>
            <a:endParaRPr b="1" sz="12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</a:rPr>
              <a:t>List the user documentation components (such as user manuals, on-line help, and tutorials) that will be delivered along with the software. Identify any known user documentation delivery formats or standards. Install all the requirements as mentioned in github readme.md. </a:t>
            </a:r>
            <a:endParaRPr sz="12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</a:rPr>
              <a:t>Follow all the steps given in the readme : </a:t>
            </a:r>
            <a:r>
              <a:rPr lang="en-GB" sz="1200" u="sng">
                <a:solidFill>
                  <a:schemeClr val="hlink"/>
                </a:solidFill>
                <a:hlinkClick r:id="rId3"/>
              </a:rPr>
              <a:t>ReadMe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 Design</a:t>
            </a:r>
            <a:endParaRPr/>
          </a:p>
        </p:txBody>
      </p:sp>
      <p:sp>
        <p:nvSpPr>
          <p:cNvPr id="334" name="Google Shape;334;p33"/>
          <p:cNvSpPr txBox="1"/>
          <p:nvPr>
            <p:ph idx="1" type="body"/>
          </p:nvPr>
        </p:nvSpPr>
        <p:spPr>
          <a:xfrm>
            <a:off x="1297500" y="1120850"/>
            <a:ext cx="5572800" cy="3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The database used is MongoDB, which is a non-relational database.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We have used 2 models in total :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Test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User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Each of these models are explained in the next slides.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35" name="Google Shape;335;p3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4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 Design</a:t>
            </a:r>
            <a:endParaRPr/>
          </a:p>
        </p:txBody>
      </p:sp>
      <p:sp>
        <p:nvSpPr>
          <p:cNvPr id="341" name="Google Shape;341;p34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graphicFrame>
        <p:nvGraphicFramePr>
          <p:cNvPr id="342" name="Google Shape;342;p34"/>
          <p:cNvGraphicFramePr/>
          <p:nvPr/>
        </p:nvGraphicFramePr>
        <p:xfrm>
          <a:off x="1185150" y="1341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{1F272F1D-C3BF-430F-AB32-509B740B94C2}</a:tableStyleId>
              </a:tblPr>
              <a:tblGrid>
                <a:gridCol w="1762775"/>
                <a:gridCol w="1762775"/>
              </a:tblGrid>
              <a:tr h="444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real</a:t>
                      </a: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name</a:t>
                      </a:r>
                      <a:endParaRPr sz="1050">
                        <a:solidFill>
                          <a:srgbClr val="9CDCFE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 sz="1050">
                        <a:solidFill>
                          <a:srgbClr val="4EC9B0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91425" marB="91425" marR="91425" marL="91425"/>
                </a:tc>
              </a:tr>
              <a:tr h="444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username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3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password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3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tests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D4D4D4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[</a:t>
                      </a: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testSchema</a:t>
                      </a:r>
                      <a:r>
                        <a:rPr lang="en-GB" sz="1050">
                          <a:solidFill>
                            <a:srgbClr val="D4D4D4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]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3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3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gender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3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roll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3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college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35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email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43" name="Google Shape;343;p34"/>
          <p:cNvGraphicFramePr/>
          <p:nvPr/>
        </p:nvGraphicFramePr>
        <p:xfrm>
          <a:off x="5075475" y="1773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{1F272F1D-C3BF-430F-AB32-509B740B94C2}</a:tableStyleId>
              </a:tblPr>
              <a:tblGrid>
                <a:gridCol w="1216150"/>
                <a:gridCol w="1216150"/>
              </a:tblGrid>
              <a:tr h="497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testname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7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score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Number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97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taken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Boolean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44" name="Google Shape;344;p34"/>
          <p:cNvSpPr txBox="1"/>
          <p:nvPr/>
        </p:nvSpPr>
        <p:spPr>
          <a:xfrm>
            <a:off x="1185150" y="961000"/>
            <a:ext cx="2829000" cy="8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User model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5" name="Google Shape;345;p34"/>
          <p:cNvSpPr txBox="1"/>
          <p:nvPr/>
        </p:nvSpPr>
        <p:spPr>
          <a:xfrm>
            <a:off x="5075425" y="1341675"/>
            <a:ext cx="24324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testSchema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5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 Design</a:t>
            </a:r>
            <a:endParaRPr/>
          </a:p>
        </p:txBody>
      </p:sp>
      <p:sp>
        <p:nvSpPr>
          <p:cNvPr id="351" name="Google Shape;351;p35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graphicFrame>
        <p:nvGraphicFramePr>
          <p:cNvPr id="352" name="Google Shape;352;p35"/>
          <p:cNvGraphicFramePr/>
          <p:nvPr/>
        </p:nvGraphicFramePr>
        <p:xfrm>
          <a:off x="836875" y="257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{1F272F1D-C3BF-430F-AB32-509B740B94C2}</a:tableStyleId>
              </a:tblPr>
              <a:tblGrid>
                <a:gridCol w="1457850"/>
                <a:gridCol w="1457850"/>
              </a:tblGrid>
              <a:tr h="4999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50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questions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D4D4D4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[</a:t>
                      </a: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questionSchema</a:t>
                      </a:r>
                      <a:r>
                        <a:rPr lang="en-GB" sz="1050">
                          <a:solidFill>
                            <a:srgbClr val="D4D4D4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]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50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time</a:t>
                      </a:r>
                      <a:endParaRPr sz="1050">
                        <a:solidFill>
                          <a:srgbClr val="9CDCFE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Number</a:t>
                      </a:r>
                      <a:endParaRPr sz="1050">
                        <a:solidFill>
                          <a:srgbClr val="D4D4D4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53" name="Google Shape;353;p35"/>
          <p:cNvGraphicFramePr/>
          <p:nvPr/>
        </p:nvGraphicFramePr>
        <p:xfrm>
          <a:off x="4193975" y="1512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{1F272F1D-C3BF-430F-AB32-509B740B94C2}</a:tableStyleId>
              </a:tblPr>
              <a:tblGrid>
                <a:gridCol w="2067275"/>
                <a:gridCol w="2067275"/>
              </a:tblGrid>
              <a:tr h="360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question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60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op1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60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op2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60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op3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60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op4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600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9CDCFE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ans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rgbClr val="4EC9B0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String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54" name="Google Shape;354;p35"/>
          <p:cNvSpPr txBox="1"/>
          <p:nvPr/>
        </p:nvSpPr>
        <p:spPr>
          <a:xfrm>
            <a:off x="836875" y="2151450"/>
            <a:ext cx="2155500" cy="8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Test model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5" name="Google Shape;355;p35"/>
          <p:cNvSpPr txBox="1"/>
          <p:nvPr/>
        </p:nvSpPr>
        <p:spPr>
          <a:xfrm>
            <a:off x="4193975" y="1102250"/>
            <a:ext cx="19839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questionSchema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918950" y="303442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Group members</a:t>
            </a:r>
            <a:endParaRPr b="1"/>
          </a:p>
        </p:txBody>
      </p:sp>
      <p:sp>
        <p:nvSpPr>
          <p:cNvPr id="235" name="Google Shape;235;p18"/>
          <p:cNvSpPr txBox="1"/>
          <p:nvPr/>
        </p:nvSpPr>
        <p:spPr>
          <a:xfrm>
            <a:off x="914400" y="964975"/>
            <a:ext cx="7315200" cy="35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E6B8AF"/>
              </a:buClr>
              <a:buSzPts val="2400"/>
              <a:buAutoNum type="arabicPeriod"/>
            </a:pPr>
            <a:r>
              <a:rPr lang="en-GB" sz="2400">
                <a:solidFill>
                  <a:srgbClr val="E6B8AF"/>
                </a:solidFill>
              </a:rPr>
              <a:t>SS Praful Tondomker		(IIT2016082)</a:t>
            </a:r>
            <a:endParaRPr sz="2400">
              <a:solidFill>
                <a:srgbClr val="E6B8A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E6B8AF"/>
              </a:buClr>
              <a:buSzPts val="2400"/>
              <a:buAutoNum type="arabicPeriod"/>
            </a:pPr>
            <a:r>
              <a:rPr lang="en-GB" sz="2400">
                <a:solidFill>
                  <a:srgbClr val="E6B8AF"/>
                </a:solidFill>
              </a:rPr>
              <a:t>Manvendra Dattatrey 		(IIT2016504)</a:t>
            </a:r>
            <a:endParaRPr sz="2400">
              <a:solidFill>
                <a:srgbClr val="E6B8A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E6B8AF"/>
              </a:buClr>
              <a:buSzPts val="2400"/>
              <a:buAutoNum type="arabicPeriod"/>
            </a:pPr>
            <a:r>
              <a:rPr lang="en-GB" sz="2400">
                <a:solidFill>
                  <a:srgbClr val="E6B8AF"/>
                </a:solidFill>
              </a:rPr>
              <a:t>Austin Kispotta	</a:t>
            </a:r>
            <a:r>
              <a:rPr lang="en-GB" sz="2400">
                <a:solidFill>
                  <a:srgbClr val="E6B8AF"/>
                </a:solidFill>
              </a:rPr>
              <a:t>			(IIT2016051)</a:t>
            </a:r>
            <a:endParaRPr sz="2400">
              <a:solidFill>
                <a:srgbClr val="E6B8A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E6B8AF"/>
              </a:buClr>
              <a:buSzPts val="2400"/>
              <a:buAutoNum type="arabicPeriod"/>
            </a:pPr>
            <a:r>
              <a:rPr lang="en-GB" sz="2400">
                <a:solidFill>
                  <a:srgbClr val="E6B8AF"/>
                </a:solidFill>
              </a:rPr>
              <a:t>Reena Yadav				     (IIT2016089)</a:t>
            </a:r>
            <a:endParaRPr sz="2400">
              <a:solidFill>
                <a:srgbClr val="E6B8A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E6B8AF"/>
              </a:buClr>
              <a:buSzPts val="2400"/>
              <a:buAutoNum type="arabicPeriod"/>
            </a:pPr>
            <a:r>
              <a:rPr lang="en-GB" sz="2400">
                <a:solidFill>
                  <a:srgbClr val="E6B8AF"/>
                </a:solidFill>
              </a:rPr>
              <a:t>Vikash Kumar				(IIT2016041)</a:t>
            </a:r>
            <a:endParaRPr sz="2400">
              <a:solidFill>
                <a:srgbClr val="E6B8A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E6B8A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/>
          <p:nvPr>
            <p:ph type="title"/>
          </p:nvPr>
        </p:nvSpPr>
        <p:spPr>
          <a:xfrm>
            <a:off x="1297500" y="199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WORK DONE SO FAR...</a:t>
            </a:r>
            <a:endParaRPr sz="3600"/>
          </a:p>
        </p:txBody>
      </p:sp>
      <p:pic>
        <p:nvPicPr>
          <p:cNvPr id="361" name="Google Shape;36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63" y="1052725"/>
            <a:ext cx="5453585" cy="372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FUTURE SCOPE</a:t>
            </a:r>
            <a:endParaRPr sz="3600"/>
          </a:p>
        </p:txBody>
      </p:sp>
      <p:sp>
        <p:nvSpPr>
          <p:cNvPr id="367" name="Google Shape;367;p37"/>
          <p:cNvSpPr txBox="1"/>
          <p:nvPr>
            <p:ph idx="1" type="body"/>
          </p:nvPr>
        </p:nvSpPr>
        <p:spPr>
          <a:xfrm>
            <a:off x="1297500" y="1567550"/>
            <a:ext cx="7038900" cy="12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Real Time score board can be implement.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Grade system can be developed for this test.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MCQ website can be host on heroku cloud server, instead of localhost.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References</a:t>
            </a:r>
            <a:endParaRPr sz="3600"/>
          </a:p>
        </p:txBody>
      </p:sp>
      <p:sp>
        <p:nvSpPr>
          <p:cNvPr id="373" name="Google Shape;373;p3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NodeJS Documentation - </a:t>
            </a:r>
            <a:r>
              <a:rPr lang="en-GB" sz="1600">
                <a:solidFill>
                  <a:srgbClr val="0B5394"/>
                </a:solidFill>
                <a:highlight>
                  <a:srgbClr val="FFD966"/>
                </a:highlight>
              </a:rPr>
              <a:t>https://nodejs.org/en/docs</a:t>
            </a:r>
            <a:endParaRPr sz="1600">
              <a:solidFill>
                <a:srgbClr val="0B5394"/>
              </a:solidFill>
              <a:highlight>
                <a:srgbClr val="FFD966"/>
              </a:highlight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rgbClr val="FFD966"/>
              </a:highlight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Bootstrap - </a:t>
            </a:r>
            <a:r>
              <a:rPr lang="en-GB" sz="1600">
                <a:solidFill>
                  <a:srgbClr val="0B5394"/>
                </a:solidFill>
                <a:highlight>
                  <a:srgbClr val="FFD966"/>
                </a:highlight>
              </a:rPr>
              <a:t>https://getbootstrap.com/docs/4.1/getting-started/introduction/</a:t>
            </a:r>
            <a:endParaRPr sz="1600">
              <a:solidFill>
                <a:srgbClr val="0B5394"/>
              </a:solidFill>
              <a:highlight>
                <a:srgbClr val="FFD966"/>
              </a:highlight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rgbClr val="FFD966"/>
              </a:highlight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MongoDB Manual -</a:t>
            </a:r>
            <a:r>
              <a:rPr lang="en-GB" sz="1600">
                <a:solidFill>
                  <a:srgbClr val="0B5394"/>
                </a:solidFill>
              </a:rPr>
              <a:t> </a:t>
            </a:r>
            <a:r>
              <a:rPr lang="en-GB" sz="1600">
                <a:solidFill>
                  <a:srgbClr val="0B5394"/>
                </a:solidFill>
                <a:highlight>
                  <a:srgbClr val="FFD966"/>
                </a:highlight>
              </a:rPr>
              <a:t>https://docs.mongodb.com/manual/</a:t>
            </a:r>
            <a:endParaRPr sz="1600">
              <a:solidFill>
                <a:srgbClr val="0B5394"/>
              </a:solidFill>
              <a:highlight>
                <a:srgbClr val="FFD966"/>
              </a:highlight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9"/>
          <p:cNvSpPr txBox="1"/>
          <p:nvPr>
            <p:ph type="title"/>
          </p:nvPr>
        </p:nvSpPr>
        <p:spPr>
          <a:xfrm>
            <a:off x="356835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Thank you!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738425" y="299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latin typeface="Arial"/>
                <a:ea typeface="Arial"/>
                <a:cs typeface="Arial"/>
                <a:sym typeface="Arial"/>
              </a:rPr>
              <a:t>Contents :</a:t>
            </a:r>
            <a:endParaRPr sz="4000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Introduction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Technology Used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Scope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Description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System Features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Database Design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Future Scope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References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4CCCC"/>
                </a:solidFill>
              </a:rPr>
              <a:t>Introduction</a:t>
            </a:r>
            <a:endParaRPr>
              <a:solidFill>
                <a:srgbClr val="F4CCCC"/>
              </a:solidFill>
            </a:endParaRPr>
          </a:p>
        </p:txBody>
      </p:sp>
      <p:sp>
        <p:nvSpPr>
          <p:cNvPr id="246" name="Google Shape;246;p20"/>
          <p:cNvSpPr txBox="1"/>
          <p:nvPr>
            <p:ph idx="1" type="body"/>
          </p:nvPr>
        </p:nvSpPr>
        <p:spPr>
          <a:xfrm>
            <a:off x="3105025" y="1176425"/>
            <a:ext cx="6106800" cy="2655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This software aims to build and create your online exams &amp; tests with great ease and provide the  users with appropriate feedback, so they will have a rich learning experience.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000"/>
              <a:t>It provides scorecard, rank card, time taken etc which gives a better perspective to evaluate student’s performance in a better way.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1"/>
          <p:cNvSpPr txBox="1"/>
          <p:nvPr>
            <p:ph type="title"/>
          </p:nvPr>
        </p:nvSpPr>
        <p:spPr>
          <a:xfrm>
            <a:off x="1564150" y="178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Tech Stack</a:t>
            </a:r>
            <a:endParaRPr b="1" sz="3000"/>
          </a:p>
        </p:txBody>
      </p:sp>
      <p:sp>
        <p:nvSpPr>
          <p:cNvPr id="252" name="Google Shape;252;p21"/>
          <p:cNvSpPr txBox="1"/>
          <p:nvPr>
            <p:ph idx="1" type="body"/>
          </p:nvPr>
        </p:nvSpPr>
        <p:spPr>
          <a:xfrm>
            <a:off x="4731225" y="827375"/>
            <a:ext cx="4318500" cy="28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HTML/CSS</a:t>
            </a:r>
            <a:r>
              <a:rPr lang="en-GB" sz="1800">
                <a:solidFill>
                  <a:schemeClr val="lt1"/>
                </a:solidFill>
              </a:rPr>
              <a:t> - For frontend Design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BootStrap</a:t>
            </a:r>
            <a:r>
              <a:rPr lang="en-GB" sz="1800">
                <a:solidFill>
                  <a:schemeClr val="lt1"/>
                </a:solidFill>
              </a:rPr>
              <a:t> - For frontend Design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JavaScript</a:t>
            </a:r>
            <a:r>
              <a:rPr lang="en-GB" sz="1800">
                <a:solidFill>
                  <a:schemeClr val="lt1"/>
                </a:solidFill>
              </a:rPr>
              <a:t> - As backend language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EJS </a:t>
            </a:r>
            <a:r>
              <a:rPr lang="en-GB" sz="1800">
                <a:solidFill>
                  <a:schemeClr val="lt1"/>
                </a:solidFill>
              </a:rPr>
              <a:t>- dynamic HTML page rendering 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Node.js</a:t>
            </a:r>
            <a:r>
              <a:rPr lang="en-GB" sz="1800">
                <a:solidFill>
                  <a:schemeClr val="lt1"/>
                </a:solidFill>
              </a:rPr>
              <a:t> - As runtime engine for javascript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MongoDB</a:t>
            </a:r>
            <a:r>
              <a:rPr lang="en-GB" sz="1800">
                <a:solidFill>
                  <a:schemeClr val="lt1"/>
                </a:solidFill>
              </a:rPr>
              <a:t> - For database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Express</a:t>
            </a:r>
            <a:r>
              <a:rPr lang="en-GB" sz="1800">
                <a:solidFill>
                  <a:schemeClr val="lt1"/>
                </a:solidFill>
              </a:rPr>
              <a:t> - Web server for Node.js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Git/GitHub</a:t>
            </a:r>
            <a:r>
              <a:rPr lang="en-GB" sz="1800">
                <a:solidFill>
                  <a:schemeClr val="lt1"/>
                </a:solidFill>
              </a:rPr>
              <a:t> - Version Control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npm libraries</a:t>
            </a:r>
            <a:endParaRPr b="1" sz="3000"/>
          </a:p>
        </p:txBody>
      </p:sp>
      <p:sp>
        <p:nvSpPr>
          <p:cNvPr id="258" name="Google Shape;258;p22"/>
          <p:cNvSpPr txBox="1"/>
          <p:nvPr>
            <p:ph idx="1" type="body"/>
          </p:nvPr>
        </p:nvSpPr>
        <p:spPr>
          <a:xfrm>
            <a:off x="3575950" y="937600"/>
            <a:ext cx="5629500" cy="28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Body Parser</a:t>
            </a:r>
            <a:r>
              <a:rPr lang="en-GB" sz="1800">
                <a:solidFill>
                  <a:schemeClr val="lt1"/>
                </a:solidFill>
              </a:rPr>
              <a:t> - Parse POST request body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Mongoos</a:t>
            </a:r>
            <a:r>
              <a:rPr b="1" lang="en-GB" sz="1800">
                <a:solidFill>
                  <a:schemeClr val="lt1"/>
                </a:solidFill>
              </a:rPr>
              <a:t>e</a:t>
            </a:r>
            <a:r>
              <a:rPr lang="en-GB" sz="1800">
                <a:solidFill>
                  <a:schemeClr val="lt1"/>
                </a:solidFill>
              </a:rPr>
              <a:t> - Interact with MongoDB from NodeJS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Passport</a:t>
            </a:r>
            <a:r>
              <a:rPr lang="en-GB" sz="1800">
                <a:solidFill>
                  <a:schemeClr val="lt1"/>
                </a:solidFill>
              </a:rPr>
              <a:t> - Add user authentication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Passport-local</a:t>
            </a:r>
            <a:r>
              <a:rPr lang="en-GB" sz="1800">
                <a:solidFill>
                  <a:schemeClr val="lt1"/>
                </a:solidFill>
              </a:rPr>
              <a:t> - Create local authentication stack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Passport-local-mongoose</a:t>
            </a:r>
            <a:r>
              <a:rPr lang="en-GB" sz="1800">
                <a:solidFill>
                  <a:schemeClr val="lt1"/>
                </a:solidFill>
              </a:rPr>
              <a:t> - Link passport to MongoDB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3"/>
          <p:cNvSpPr txBox="1"/>
          <p:nvPr>
            <p:ph type="title"/>
          </p:nvPr>
        </p:nvSpPr>
        <p:spPr>
          <a:xfrm>
            <a:off x="1297500" y="393750"/>
            <a:ext cx="2831100" cy="4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System Features</a:t>
            </a:r>
            <a:endParaRPr/>
          </a:p>
        </p:txBody>
      </p:sp>
      <p:sp>
        <p:nvSpPr>
          <p:cNvPr id="264" name="Google Shape;264;p23"/>
          <p:cNvSpPr txBox="1"/>
          <p:nvPr>
            <p:ph idx="1" type="body"/>
          </p:nvPr>
        </p:nvSpPr>
        <p:spPr>
          <a:xfrm>
            <a:off x="1297500" y="972550"/>
            <a:ext cx="7286400" cy="3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FFFFFF"/>
                </a:solidFill>
              </a:rPr>
              <a:t>Self Registration</a:t>
            </a:r>
            <a:endParaRPr b="1" sz="14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b="1" lang="en-GB" sz="1200">
                <a:solidFill>
                  <a:srgbClr val="FFFFFF"/>
                </a:solidFill>
              </a:rPr>
              <a:t> Let your users sign-up for your exams themselves. No assigning required.</a:t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400"/>
              <a:t>Platform Independent</a:t>
            </a:r>
            <a:endParaRPr b="1" sz="1400"/>
          </a:p>
          <a:p>
            <a:pPr indent="-3048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b="1" lang="en-GB" sz="1200">
                <a:solidFill>
                  <a:srgbClr val="FFFFFF"/>
                </a:solidFill>
              </a:rPr>
              <a:t>This software supports any platform: desktop, tablet or mobile.</a:t>
            </a:r>
            <a:endParaRPr b="1"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400"/>
              <a:t>No Limits</a:t>
            </a:r>
            <a:endParaRPr b="1" sz="1400"/>
          </a:p>
          <a:p>
            <a:pPr indent="-3048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b="1" lang="en-GB" sz="1200"/>
              <a:t>Create unlimited online exams with our software.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200"/>
              <a:t>Stats and Results</a:t>
            </a:r>
            <a:endParaRPr b="1" sz="1400"/>
          </a:p>
          <a:p>
            <a:pPr indent="-3048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b="1" lang="en-GB" sz="1200"/>
              <a:t>Get complete details of the contests completed.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200"/>
              <a:t>Set the Timer</a:t>
            </a:r>
            <a:endParaRPr b="1" sz="1400"/>
          </a:p>
          <a:p>
            <a:pPr indent="-3048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b="1" lang="en-GB" sz="1200"/>
              <a:t>Whether or not, the test will be timed, is in setter’s hands.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200"/>
          </a:p>
        </p:txBody>
      </p:sp>
      <p:sp>
        <p:nvSpPr>
          <p:cNvPr id="265" name="Google Shape;265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1297500" y="393750"/>
            <a:ext cx="3504000" cy="5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Description</a:t>
            </a:r>
            <a:endParaRPr/>
          </a:p>
        </p:txBody>
      </p:sp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297500" y="1999000"/>
            <a:ext cx="7286400" cy="1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 sz="1600">
                <a:solidFill>
                  <a:srgbClr val="FFFFFF"/>
                </a:solidFill>
              </a:rPr>
              <a:t>This software allows test setters to create a contest. 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 sz="1600">
                <a:solidFill>
                  <a:srgbClr val="FFFFFF"/>
                </a:solidFill>
              </a:rPr>
              <a:t>The users, viz. </a:t>
            </a:r>
            <a:r>
              <a:rPr lang="en-GB" sz="1600">
                <a:solidFill>
                  <a:srgbClr val="FFFFFF"/>
                </a:solidFill>
              </a:rPr>
              <a:t>t</a:t>
            </a:r>
            <a:r>
              <a:rPr lang="en-GB" sz="1600">
                <a:solidFill>
                  <a:srgbClr val="FFFFFF"/>
                </a:solidFill>
              </a:rPr>
              <a:t>est setters and takers, are required to be registered to use the software.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 sz="1600">
                <a:solidFill>
                  <a:srgbClr val="FFFFFF"/>
                </a:solidFill>
              </a:rPr>
              <a:t>Any user can create a test as well as can play the role of examinee.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 sz="1600">
                <a:solidFill>
                  <a:srgbClr val="FFFFFF"/>
                </a:solidFill>
              </a:rPr>
              <a:t>Test taker can view the stats of the test taken, which include score and rankcard.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72" name="Google Shape;272;p24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/>
        </p:nvSpPr>
        <p:spPr>
          <a:xfrm>
            <a:off x="1935550" y="281875"/>
            <a:ext cx="4954200" cy="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Screenshot of each feature here.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78" name="Google Shape;2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5550" y="859975"/>
            <a:ext cx="5584107" cy="38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